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83EE8FF-C28F-483F-8FB9-6F3AC00C9063}">
  <a:tblStyle styleId="{E83EE8FF-C28F-483F-8FB9-6F3AC00C9063}" styleName="Table_0">
    <a:wholeTbl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 snapToGrid="0" snapToObjects="1">
      <p:cViewPr varScale="1">
        <p:scale>
          <a:sx n="165" d="100"/>
          <a:sy n="165" d="100"/>
        </p:scale>
        <p:origin x="66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2356715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862428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93638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525156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047899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11804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350098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009176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This isn’t a good design because it’s way too basic, not really as structure, just part of a structure.</a:t>
            </a:r>
          </a:p>
        </p:txBody>
      </p:sp>
    </p:spTree>
    <p:extLst>
      <p:ext uri="{BB962C8B-B14F-4D97-AF65-F5344CB8AC3E}">
        <p14:creationId xmlns:p14="http://schemas.microsoft.com/office/powerpoint/2010/main" val="80407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97672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pbs.panda-prod.cdn.s3.amazonaws.com/media/assets/wgbh/adptech12/adptech12_int_idsprocess/index.html" TargetMode="External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Straw Structures</a:t>
            </a:r>
          </a:p>
        </p:txBody>
      </p:sp>
      <p:sp>
        <p:nvSpPr>
          <p:cNvPr id="55" name="Shape 5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 collaborative project</a:t>
            </a:r>
          </a:p>
        </p:txBody>
      </p:sp>
      <p:pic>
        <p:nvPicPr>
          <p:cNvPr id="56" name="Shape 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08300" y="225887"/>
            <a:ext cx="1524000" cy="157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Straw Structures: What the project is</a:t>
            </a:r>
          </a:p>
        </p:txBody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311700" y="1424875"/>
            <a:ext cx="4314300" cy="3062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>
              <a:spcBef>
                <a:spcPts val="0"/>
              </a:spcBef>
              <a:buSzPct val="100000"/>
              <a:buAutoNum type="arabicPeriod"/>
            </a:pPr>
            <a:r>
              <a:rPr lang="en" sz="2400"/>
              <a:t>Use the materials given to build a creative structure.</a:t>
            </a:r>
          </a:p>
          <a:p>
            <a:pPr marL="457200" lvl="0" indent="-381000">
              <a:spcBef>
                <a:spcPts val="0"/>
              </a:spcBef>
              <a:buSzPct val="100000"/>
              <a:buAutoNum type="arabicPeriod"/>
            </a:pPr>
            <a:r>
              <a:rPr lang="en" sz="2400"/>
              <a:t>Describe what is creative about your structure</a:t>
            </a:r>
          </a:p>
          <a:p>
            <a:pPr marL="457200" lvl="0" indent="-381000">
              <a:spcBef>
                <a:spcPts val="0"/>
              </a:spcBef>
              <a:buSzPct val="100000"/>
              <a:buAutoNum type="arabicPeriod"/>
            </a:pPr>
            <a:r>
              <a:rPr lang="en" sz="2400"/>
              <a:t>Reflect on how you work in a collaborative group.</a:t>
            </a:r>
          </a:p>
        </p:txBody>
      </p:sp>
      <p:pic>
        <p:nvPicPr>
          <p:cNvPr id="63" name="Shape 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05875" y="1424875"/>
            <a:ext cx="3959299" cy="2969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Metacognition</a:t>
            </a:r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356800" cy="3558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Clr>
                <a:srgbClr val="575756"/>
              </a:buClr>
              <a:buSzPct val="100000"/>
              <a:buFont typeface="Georgia"/>
            </a:pPr>
            <a:r>
              <a:rPr lang="en" sz="2400">
                <a:solidFill>
                  <a:srgbClr val="575756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Knowing whether you know an answer or not. </a:t>
            </a:r>
          </a:p>
          <a:p>
            <a:pPr lvl="0" rtl="0">
              <a:spcBef>
                <a:spcPts val="0"/>
              </a:spcBef>
              <a:buNone/>
            </a:pPr>
            <a:endParaRPr sz="1000">
              <a:solidFill>
                <a:srgbClr val="575756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81000" rtl="0">
              <a:spcBef>
                <a:spcPts val="0"/>
              </a:spcBef>
              <a:buClr>
                <a:srgbClr val="575756"/>
              </a:buClr>
              <a:buSzPct val="100000"/>
              <a:buFont typeface="Georgia"/>
            </a:pPr>
            <a:r>
              <a:rPr lang="en" sz="2400">
                <a:solidFill>
                  <a:srgbClr val="575756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Knowing why you do what you do</a:t>
            </a:r>
          </a:p>
          <a:p>
            <a:pPr lvl="0" rtl="0">
              <a:spcBef>
                <a:spcPts val="0"/>
              </a:spcBef>
              <a:buNone/>
            </a:pPr>
            <a:endParaRPr sz="1000">
              <a:solidFill>
                <a:srgbClr val="575756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81000" rtl="0">
              <a:spcBef>
                <a:spcPts val="0"/>
              </a:spcBef>
              <a:buClr>
                <a:srgbClr val="575756"/>
              </a:buClr>
              <a:buSzPct val="100000"/>
              <a:buFont typeface="Georgia"/>
            </a:pPr>
            <a:r>
              <a:rPr lang="en" sz="2400">
                <a:solidFill>
                  <a:srgbClr val="575756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Thinking about the choices you make and why you make them.</a:t>
            </a:r>
          </a:p>
          <a:p>
            <a:pPr lvl="0">
              <a:spcBef>
                <a:spcPts val="0"/>
              </a:spcBef>
              <a:buNone/>
            </a:pPr>
            <a:endParaRPr sz="2400">
              <a:solidFill>
                <a:srgbClr val="333333"/>
              </a:solidFill>
              <a:highlight>
                <a:srgbClr val="FFFFFF"/>
              </a:highlight>
            </a:endParaRPr>
          </a:p>
        </p:txBody>
      </p:sp>
      <p:pic>
        <p:nvPicPr>
          <p:cNvPr id="70" name="Shape 70" descr="... Let me think about it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29824" y="1152475"/>
            <a:ext cx="3202475" cy="2401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Metacognition</a:t>
            </a:r>
          </a:p>
        </p:txBody>
      </p:sp>
      <p:pic>
        <p:nvPicPr>
          <p:cNvPr id="76" name="Shape 76" descr="Emotions, Smileys, Feelings ..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9250" y="1562901"/>
            <a:ext cx="2540124" cy="151085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Shape 77"/>
          <p:cNvSpPr txBox="1"/>
          <p:nvPr/>
        </p:nvSpPr>
        <p:spPr>
          <a:xfrm>
            <a:off x="3691575" y="1459550"/>
            <a:ext cx="5019900" cy="3182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>
                <a:solidFill>
                  <a:srgbClr val="333333"/>
                </a:solidFill>
                <a:highlight>
                  <a:srgbClr val="FFFFFF"/>
                </a:highlight>
              </a:rPr>
              <a:t>2 parts to metacognition:</a:t>
            </a:r>
          </a:p>
          <a:p>
            <a: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333333"/>
              </a:buClr>
              <a:buSzPct val="100000"/>
              <a:buAutoNum type="arabicPeriod"/>
            </a:pPr>
            <a:r>
              <a:rPr lang="en" sz="2400">
                <a:solidFill>
                  <a:srgbClr val="333333"/>
                </a:solidFill>
                <a:highlight>
                  <a:srgbClr val="FFFFFF"/>
                </a:highlight>
              </a:rPr>
              <a:t>Reflection — thinking about what we know and do</a:t>
            </a:r>
          </a:p>
          <a:p>
            <a: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333333"/>
              </a:buClr>
              <a:buSzPct val="100000"/>
              <a:buAutoNum type="arabicPeriod"/>
            </a:pPr>
            <a:r>
              <a:rPr lang="en" sz="2400">
                <a:solidFill>
                  <a:srgbClr val="333333"/>
                </a:solidFill>
                <a:highlight>
                  <a:srgbClr val="FFFFFF"/>
                </a:highlight>
              </a:rPr>
              <a:t>Self-regulation — noticing and managing how we go about learning.</a:t>
            </a:r>
          </a:p>
        </p:txBody>
      </p:sp>
      <p:sp>
        <p:nvSpPr>
          <p:cNvPr id="78" name="Shape 78"/>
          <p:cNvSpPr txBox="1"/>
          <p:nvPr/>
        </p:nvSpPr>
        <p:spPr>
          <a:xfrm>
            <a:off x="311687" y="3243650"/>
            <a:ext cx="3050700" cy="610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rgbClr val="333333"/>
                </a:solidFill>
                <a:highlight>
                  <a:srgbClr val="FFFFFF"/>
                </a:highlight>
              </a:rPr>
              <a:t>Why do you feel the way you feel? </a:t>
            </a:r>
            <a:br>
              <a:rPr lang="en" sz="1200">
                <a:solidFill>
                  <a:srgbClr val="333333"/>
                </a:solidFill>
                <a:highlight>
                  <a:srgbClr val="FFFFFF"/>
                </a:highlight>
              </a:rPr>
            </a:br>
            <a:r>
              <a:rPr lang="en" sz="1200">
                <a:solidFill>
                  <a:srgbClr val="333333"/>
                </a:solidFill>
                <a:highlight>
                  <a:srgbClr val="FFFFFF"/>
                </a:highlight>
              </a:rPr>
              <a:t>Why do you do things the way you do?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311700" y="204802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Purpose of this project</a:t>
            </a:r>
          </a:p>
        </p:txBody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311700" y="777502"/>
            <a:ext cx="5403300" cy="379137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>
              <a:spcBef>
                <a:spcPts val="0"/>
              </a:spcBef>
              <a:buAutoNum type="arabicPeriod"/>
            </a:pPr>
            <a:r>
              <a:rPr lang="en" dirty="0"/>
              <a:t>Use a </a:t>
            </a:r>
            <a:r>
              <a:rPr lang="en" b="1" dirty="0">
                <a:solidFill>
                  <a:srgbClr val="1155CC"/>
                </a:solidFill>
              </a:rPr>
              <a:t>design process</a:t>
            </a:r>
            <a:r>
              <a:rPr lang="en" dirty="0"/>
              <a:t> to design and build something creative</a:t>
            </a:r>
          </a:p>
          <a:p>
            <a:pPr marL="457200" lvl="0" indent="-228600">
              <a:spcBef>
                <a:spcPts val="0"/>
              </a:spcBef>
              <a:buAutoNum type="arabicPeriod"/>
            </a:pPr>
            <a:r>
              <a:rPr lang="en" dirty="0"/>
              <a:t>Collaborate, communicate and make decisions as </a:t>
            </a:r>
            <a:r>
              <a:rPr lang="en" b="1" dirty="0">
                <a:solidFill>
                  <a:srgbClr val="1155CC"/>
                </a:solidFill>
              </a:rPr>
              <a:t>part of a</a:t>
            </a:r>
            <a:r>
              <a:rPr lang="en" dirty="0"/>
              <a:t> </a:t>
            </a:r>
            <a:r>
              <a:rPr lang="en" b="1" dirty="0">
                <a:solidFill>
                  <a:srgbClr val="1155CC"/>
                </a:solidFill>
              </a:rPr>
              <a:t>group</a:t>
            </a:r>
          </a:p>
          <a:p>
            <a:pPr marL="457200" lvl="0" indent="-228600">
              <a:spcBef>
                <a:spcPts val="0"/>
              </a:spcBef>
              <a:buAutoNum type="arabicPeriod"/>
            </a:pPr>
            <a:r>
              <a:rPr lang="en" dirty="0"/>
              <a:t>Evaluate your </a:t>
            </a:r>
            <a:r>
              <a:rPr lang="en" b="1" dirty="0">
                <a:solidFill>
                  <a:srgbClr val="1155CC"/>
                </a:solidFill>
              </a:rPr>
              <a:t>strengths</a:t>
            </a:r>
            <a:r>
              <a:rPr lang="en" dirty="0"/>
              <a:t> in creative designing</a:t>
            </a:r>
          </a:p>
          <a:p>
            <a:pPr marL="457200" lvl="0" indent="-228600">
              <a:spcBef>
                <a:spcPts val="0"/>
              </a:spcBef>
              <a:buAutoNum type="arabicPeriod"/>
            </a:pPr>
            <a:r>
              <a:rPr lang="en" dirty="0"/>
              <a:t>Use </a:t>
            </a:r>
            <a:r>
              <a:rPr lang="en" b="1" dirty="0">
                <a:solidFill>
                  <a:srgbClr val="1155CC"/>
                </a:solidFill>
              </a:rPr>
              <a:t>metacognition</a:t>
            </a:r>
            <a:r>
              <a:rPr lang="en" dirty="0"/>
              <a:t> and notice when you are contributing productively, adding to group dynamics and helping others to do the same or not.</a:t>
            </a:r>
          </a:p>
        </p:txBody>
      </p:sp>
      <p:pic>
        <p:nvPicPr>
          <p:cNvPr id="85" name="Shape 85" descr="Business, Collaboration ..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16258" y="4014061"/>
            <a:ext cx="1961866" cy="1129438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Shape 86"/>
          <p:cNvSpPr txBox="1"/>
          <p:nvPr/>
        </p:nvSpPr>
        <p:spPr>
          <a:xfrm>
            <a:off x="1762950" y="4887600"/>
            <a:ext cx="2664300" cy="370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600">
                <a:solidFill>
                  <a:srgbClr val="999999"/>
                </a:solidFill>
              </a:rPr>
              <a:t>https://pixabay.com/en/business-collaboration-cooperation-1296627/</a:t>
            </a:r>
          </a:p>
        </p:txBody>
      </p:sp>
      <p:pic>
        <p:nvPicPr>
          <p:cNvPr id="87" name="Shape 87" descr="Collaboration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15000" y="0"/>
            <a:ext cx="3429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Shape 88"/>
          <p:cNvSpPr txBox="1"/>
          <p:nvPr/>
        </p:nvSpPr>
        <p:spPr>
          <a:xfrm>
            <a:off x="6552900" y="4772700"/>
            <a:ext cx="1753200" cy="370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600">
                <a:solidFill>
                  <a:srgbClr val="999999"/>
                </a:solidFill>
              </a:rPr>
              <a:t>https://en.wikipedia.org/wiki/Collaboration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Design Process</a:t>
            </a:r>
          </a:p>
        </p:txBody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751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04800">
              <a:spcBef>
                <a:spcPts val="0"/>
              </a:spcBef>
              <a:buClr>
                <a:srgbClr val="556270"/>
              </a:buClr>
              <a:buSzPct val="100000"/>
              <a:buAutoNum type="arabicPeriod"/>
            </a:pPr>
            <a:r>
              <a:rPr lang="en" sz="1200">
                <a:solidFill>
                  <a:srgbClr val="556270"/>
                </a:solidFill>
                <a:highlight>
                  <a:srgbClr val="FFFFFF"/>
                </a:highlight>
              </a:rPr>
              <a:t>Identify the problem </a:t>
            </a:r>
          </a:p>
          <a:p>
            <a:pPr marL="457200" lvl="0" indent="-304800">
              <a:spcBef>
                <a:spcPts val="0"/>
              </a:spcBef>
              <a:buClr>
                <a:srgbClr val="556270"/>
              </a:buClr>
              <a:buSzPct val="100000"/>
              <a:buAutoNum type="arabicPeriod"/>
            </a:pPr>
            <a:r>
              <a:rPr lang="en" sz="1200">
                <a:solidFill>
                  <a:srgbClr val="556270"/>
                </a:solidFill>
                <a:highlight>
                  <a:srgbClr val="FFFFFF"/>
                </a:highlight>
              </a:rPr>
              <a:t>Brainstorm </a:t>
            </a:r>
          </a:p>
          <a:p>
            <a:pPr marL="457200" lvl="0" indent="-304800" rtl="0">
              <a:spcBef>
                <a:spcPts val="0"/>
              </a:spcBef>
              <a:buClr>
                <a:srgbClr val="556270"/>
              </a:buClr>
              <a:buSzPct val="100000"/>
              <a:buAutoNum type="arabicPeriod"/>
            </a:pPr>
            <a:r>
              <a:rPr lang="en" sz="1200">
                <a:solidFill>
                  <a:srgbClr val="556270"/>
                </a:solidFill>
                <a:highlight>
                  <a:srgbClr val="FFFFFF"/>
                </a:highlight>
              </a:rPr>
              <a:t>Design</a:t>
            </a:r>
          </a:p>
          <a:p>
            <a:pPr marL="457200" lvl="0" indent="-304800">
              <a:spcBef>
                <a:spcPts val="0"/>
              </a:spcBef>
              <a:buClr>
                <a:srgbClr val="556270"/>
              </a:buClr>
              <a:buSzPct val="100000"/>
              <a:buAutoNum type="arabicPeriod"/>
            </a:pPr>
            <a:r>
              <a:rPr lang="en" sz="1200">
                <a:solidFill>
                  <a:srgbClr val="556270"/>
                </a:solidFill>
                <a:highlight>
                  <a:srgbClr val="FFFFFF"/>
                </a:highlight>
              </a:rPr>
              <a:t>Build, test, evaluate, and redesign</a:t>
            </a:r>
          </a:p>
          <a:p>
            <a:pPr marL="457200" lvl="0" indent="-304800" rtl="0">
              <a:spcBef>
                <a:spcPts val="0"/>
              </a:spcBef>
              <a:buClr>
                <a:srgbClr val="556270"/>
              </a:buClr>
              <a:buSzPct val="100000"/>
              <a:buAutoNum type="arabicPeriod"/>
            </a:pPr>
            <a:r>
              <a:rPr lang="en" sz="1200">
                <a:solidFill>
                  <a:srgbClr val="556270"/>
                </a:solidFill>
                <a:highlight>
                  <a:srgbClr val="FFFFFF"/>
                </a:highlight>
              </a:rPr>
              <a:t>Share solutions.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r>
              <a:rPr lang="en" sz="800" u="sng">
                <a:solidFill>
                  <a:schemeClr val="hlink"/>
                </a:solidFill>
                <a:hlinkClick r:id="rId3"/>
              </a:rPr>
              <a:t>http://pbs.panda-prod.cdn.s3.amazonaws.com/media/assets/wgbh/adptech12/adptech12_int_idsprocess/index.html</a:t>
            </a:r>
            <a:r>
              <a:rPr lang="en" sz="800"/>
              <a:t> </a:t>
            </a:r>
          </a:p>
        </p:txBody>
      </p:sp>
      <p:pic>
        <p:nvPicPr>
          <p:cNvPr id="95" name="Shape 9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1975" y="2379225"/>
            <a:ext cx="8296275" cy="179070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Shape 96"/>
          <p:cNvSpPr txBox="1"/>
          <p:nvPr/>
        </p:nvSpPr>
        <p:spPr>
          <a:xfrm>
            <a:off x="4893550" y="445025"/>
            <a:ext cx="3346800" cy="8448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Copy this into your brain book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Rubric: </a:t>
            </a:r>
            <a:r>
              <a:rPr lang="en-US" dirty="0" smtClean="0"/>
              <a:t>2</a:t>
            </a:r>
            <a:r>
              <a:rPr lang="en" dirty="0" smtClean="0"/>
              <a:t>0 </a:t>
            </a:r>
            <a:r>
              <a:rPr lang="en" dirty="0"/>
              <a:t>points</a:t>
            </a:r>
          </a:p>
        </p:txBody>
      </p:sp>
      <p:pic>
        <p:nvPicPr>
          <p:cNvPr id="102" name="Shape 1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60650" y="1258987"/>
            <a:ext cx="1771650" cy="273367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03" name="Shape 103"/>
          <p:cNvGraphicFramePr/>
          <p:nvPr>
            <p:extLst>
              <p:ext uri="{D42A27DB-BD31-4B8C-83A1-F6EECF244321}">
                <p14:modId xmlns:p14="http://schemas.microsoft.com/office/powerpoint/2010/main" val="198680724"/>
              </p:ext>
            </p:extLst>
          </p:nvPr>
        </p:nvGraphicFramePr>
        <p:xfrm>
          <a:off x="566325" y="1428750"/>
          <a:ext cx="6169350" cy="2803980"/>
        </p:xfrm>
        <a:graphic>
          <a:graphicData uri="http://schemas.openxmlformats.org/drawingml/2006/table">
            <a:tbl>
              <a:tblPr>
                <a:noFill/>
                <a:tableStyleId>{E83EE8FF-C28F-483F-8FB9-6F3AC00C9063}</a:tableStyleId>
              </a:tblPr>
              <a:tblGrid>
                <a:gridCol w="873175"/>
                <a:gridCol w="5296175"/>
              </a:tblGrid>
              <a:tr h="38100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Point Value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Description</a:t>
                      </a:r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US" dirty="0" smtClean="0"/>
                        <a:t>8</a:t>
                      </a:r>
                      <a:endParaRPr lang="en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Structure uses at least 20 straws and paperclips in a creative way.</a:t>
                      </a:r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US" dirty="0" smtClean="0"/>
                        <a:t>4</a:t>
                      </a:r>
                      <a:endParaRPr lang="en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Describe at least 5 reasons why this is a creative structure.</a:t>
                      </a:r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US" dirty="0" smtClean="0"/>
                        <a:t>4</a:t>
                      </a:r>
                      <a:endParaRPr lang="en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The structure is neatly disassembled at the end of the activity.</a:t>
                      </a:r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US" dirty="0" smtClean="0"/>
                        <a:t>4</a:t>
                      </a:r>
                      <a:endParaRPr lang="en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Each team member fills in a reflection sheet.</a:t>
                      </a:r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TOTAL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US" dirty="0" smtClean="0"/>
                        <a:t>2</a:t>
                      </a:r>
                      <a:r>
                        <a:rPr lang="en" dirty="0" smtClean="0"/>
                        <a:t>0 </a:t>
                      </a:r>
                      <a:r>
                        <a:rPr lang="en" dirty="0"/>
                        <a:t>points</a:t>
                      </a:r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The reflection sheet (example)</a:t>
            </a:r>
          </a:p>
        </p:txBody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3691575" y="1152475"/>
            <a:ext cx="51408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b="1"/>
              <a:t>What is it?</a:t>
            </a:r>
            <a:r>
              <a:rPr lang="en"/>
              <a:t> </a:t>
            </a:r>
            <a:r>
              <a:rPr lang="en">
                <a:solidFill>
                  <a:srgbClr val="1155CC"/>
                </a:solidFill>
              </a:rPr>
              <a:t>A windowpane</a:t>
            </a:r>
          </a:p>
          <a:p>
            <a:pPr lvl="0">
              <a:spcBef>
                <a:spcPts val="0"/>
              </a:spcBef>
              <a:buNone/>
            </a:pPr>
            <a:r>
              <a:rPr lang="en" b="1"/>
              <a:t>How can it be used? What is its function?</a:t>
            </a:r>
            <a:r>
              <a:rPr lang="en"/>
              <a:t/>
            </a:r>
            <a:br>
              <a:rPr lang="en"/>
            </a:br>
            <a:r>
              <a:rPr lang="en">
                <a:solidFill>
                  <a:srgbClr val="0B5394"/>
                </a:solidFill>
              </a:rPr>
              <a:t>Put a bunch together to make a window.</a:t>
            </a:r>
          </a:p>
          <a:p>
            <a:pPr lvl="0">
              <a:spcBef>
                <a:spcPts val="0"/>
              </a:spcBef>
              <a:buNone/>
            </a:pPr>
            <a:r>
              <a:rPr lang="en" b="1"/>
              <a:t>What is creative about your design?</a:t>
            </a:r>
            <a:r>
              <a:rPr lang="en"/>
              <a:t/>
            </a:r>
            <a:br>
              <a:rPr lang="en"/>
            </a:br>
            <a:r>
              <a:rPr lang="en">
                <a:solidFill>
                  <a:srgbClr val="1155CC"/>
                </a:solidFill>
              </a:rPr>
              <a:t>A basic building block that can be part of anything</a:t>
            </a:r>
          </a:p>
          <a:p>
            <a:pPr lvl="0">
              <a:spcBef>
                <a:spcPts val="0"/>
              </a:spcBef>
              <a:buNone/>
            </a:pPr>
            <a:r>
              <a:rPr lang="en" b="1"/>
              <a:t>Advantages of this design:</a:t>
            </a:r>
            <a:r>
              <a:rPr lang="en"/>
              <a:t> </a:t>
            </a:r>
            <a:r>
              <a:rPr lang="en">
                <a:solidFill>
                  <a:srgbClr val="1155CC"/>
                </a:solidFill>
              </a:rPr>
              <a:t>very easy to make, symmetric, strong design</a:t>
            </a:r>
          </a:p>
          <a:p>
            <a:pPr lvl="0">
              <a:spcBef>
                <a:spcPts val="0"/>
              </a:spcBef>
              <a:buNone/>
            </a:pPr>
            <a:r>
              <a:rPr lang="en" b="1"/>
              <a:t>Disadvantages</a:t>
            </a:r>
            <a:r>
              <a:rPr lang="en"/>
              <a:t>: </a:t>
            </a:r>
            <a:r>
              <a:rPr lang="en">
                <a:solidFill>
                  <a:srgbClr val="1155CC"/>
                </a:solidFill>
              </a:rPr>
              <a:t>not enough straws, too basic.</a:t>
            </a:r>
          </a:p>
        </p:txBody>
      </p:sp>
      <p:pic>
        <p:nvPicPr>
          <p:cNvPr id="110" name="Shape 110"/>
          <p:cNvPicPr preferRelativeResize="0"/>
          <p:nvPr/>
        </p:nvPicPr>
        <p:blipFill rotWithShape="1">
          <a:blip r:embed="rId3">
            <a:alphaModFix/>
          </a:blip>
          <a:srcRect l="48469"/>
          <a:stretch/>
        </p:blipFill>
        <p:spPr>
          <a:xfrm>
            <a:off x="656468" y="3266800"/>
            <a:ext cx="1820949" cy="1714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Shape 111"/>
          <p:cNvSpPr txBox="1"/>
          <p:nvPr/>
        </p:nvSpPr>
        <p:spPr>
          <a:xfrm>
            <a:off x="447925" y="1258850"/>
            <a:ext cx="33054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Your Name: Mrs O-C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Your sketch of a design idea:</a:t>
            </a:r>
          </a:p>
        </p:txBody>
      </p:sp>
      <p:sp>
        <p:nvSpPr>
          <p:cNvPr id="112" name="Shape 112"/>
          <p:cNvSpPr/>
          <p:nvPr/>
        </p:nvSpPr>
        <p:spPr>
          <a:xfrm>
            <a:off x="957650" y="1984800"/>
            <a:ext cx="1158300" cy="97320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113" name="Shape 113"/>
          <p:cNvCxnSpPr/>
          <p:nvPr/>
        </p:nvCxnSpPr>
        <p:spPr>
          <a:xfrm>
            <a:off x="973100" y="2023425"/>
            <a:ext cx="1119900" cy="926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14" name="Shape 114"/>
          <p:cNvCxnSpPr/>
          <p:nvPr/>
        </p:nvCxnSpPr>
        <p:spPr>
          <a:xfrm flipH="1">
            <a:off x="973100" y="2000250"/>
            <a:ext cx="1143000" cy="957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4448425" y="445025"/>
            <a:ext cx="4383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Fill out the reflection sheet</a:t>
            </a:r>
          </a:p>
        </p:txBody>
      </p:sp>
      <p:graphicFrame>
        <p:nvGraphicFramePr>
          <p:cNvPr id="120" name="Shape 120"/>
          <p:cNvGraphicFramePr/>
          <p:nvPr/>
        </p:nvGraphicFramePr>
        <p:xfrm>
          <a:off x="5686350" y="1652725"/>
          <a:ext cx="3145825" cy="3156740"/>
        </p:xfrm>
        <a:graphic>
          <a:graphicData uri="http://schemas.openxmlformats.org/drawingml/2006/table">
            <a:tbl>
              <a:tblPr>
                <a:noFill/>
                <a:tableStyleId>{E83EE8FF-C28F-483F-8FB9-6F3AC00C9063}</a:tableStyleId>
              </a:tblPr>
              <a:tblGrid>
                <a:gridCol w="445250"/>
                <a:gridCol w="2700575"/>
              </a:tblGrid>
              <a:tr h="566275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Pts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Description</a:t>
                      </a:r>
                    </a:p>
                  </a:txBody>
                  <a:tcPr marL="91425" marR="91425" marT="91425" marB="91425"/>
                </a:tc>
              </a:tr>
              <a:tr h="396025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10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Structure uses at least 20 straws and paperclips in a creative way.</a:t>
                      </a:r>
                    </a:p>
                  </a:txBody>
                  <a:tcPr marL="91425" marR="91425" marT="91425" marB="91425"/>
                </a:tc>
              </a:tr>
              <a:tr h="396025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10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Describe at least 5 reasons why this is a creative structure.</a:t>
                      </a:r>
                    </a:p>
                  </a:txBody>
                  <a:tcPr marL="91425" marR="91425" marT="91425" marB="91425"/>
                </a:tc>
              </a:tr>
              <a:tr h="396025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10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The structure is neatly disassembled at the end of the activity.</a:t>
                      </a:r>
                    </a:p>
                  </a:txBody>
                  <a:tcPr marL="91425" marR="91425" marT="91425" marB="91425"/>
                </a:tc>
              </a:tr>
              <a:tr h="396025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20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Each team member fills in a reflection sheet.</a:t>
                      </a:r>
                    </a:p>
                  </a:txBody>
                  <a:tcPr marL="91425" marR="91425" marT="91425" marB="91425"/>
                </a:tc>
              </a:tr>
              <a:tr h="396025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</a:rPr>
                        <a:t>TOTAL </a:t>
                      </a:r>
                      <a:r>
                        <a:rPr lang="en" sz="1200"/>
                        <a:t>50 points</a:t>
                      </a:r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  <p:pic>
        <p:nvPicPr>
          <p:cNvPr id="121" name="Shape 1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699" y="374224"/>
            <a:ext cx="3812375" cy="4645724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371</Words>
  <Application>Microsoft Macintosh PowerPoint</Application>
  <PresentationFormat>On-screen Show (16:9)</PresentationFormat>
  <Paragraphs>70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Georgia</vt:lpstr>
      <vt:lpstr>simple-light-2</vt:lpstr>
      <vt:lpstr>Straw Structures</vt:lpstr>
      <vt:lpstr>Straw Structures: What the project is</vt:lpstr>
      <vt:lpstr>Metacognition</vt:lpstr>
      <vt:lpstr>Metacognition</vt:lpstr>
      <vt:lpstr>Purpose of this project</vt:lpstr>
      <vt:lpstr>Design Process</vt:lpstr>
      <vt:lpstr>Rubric: 20 points</vt:lpstr>
      <vt:lpstr>The reflection sheet (example)</vt:lpstr>
      <vt:lpstr>Fill out the reflection sheet</vt:lpstr>
    </vt:vector>
  </TitlesOfParts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Straw Structures</dc:title>
  <cp:lastModifiedBy>Dianne O'Grady-Cunniff</cp:lastModifiedBy>
  <cp:revision>1</cp:revision>
  <dcterms:modified xsi:type="dcterms:W3CDTF">2016-09-26T02:38:04Z</dcterms:modified>
</cp:coreProperties>
</file>